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BEEEA94-4990-401B-9674-76182B082730}" type="datetimeFigureOut">
              <a:rPr lang="tr-TR" smtClean="0"/>
              <a:t>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304708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153823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341080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841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343444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BEEEA94-4990-401B-9674-76182B082730}" type="datetimeFigureOut">
              <a:rPr lang="tr-TR" smtClean="0"/>
              <a:t>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298427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BEEEA94-4990-401B-9674-76182B082730}" type="datetimeFigureOut">
              <a:rPr lang="tr-TR" smtClean="0"/>
              <a:t>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208560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BEEEA94-4990-401B-9674-76182B082730}" type="datetimeFigureOut">
              <a:rPr lang="tr-TR" smtClean="0"/>
              <a:t>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21413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BEEEA94-4990-401B-9674-76182B082730}" type="datetimeFigureOut">
              <a:rPr lang="tr-TR" smtClean="0"/>
              <a:t>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33520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BEEEA94-4990-401B-9674-76182B082730}" type="datetimeFigureOut">
              <a:rPr lang="tr-TR" smtClean="0"/>
              <a:t>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337562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BEEEA94-4990-401B-9674-76182B082730}" type="datetimeFigureOut">
              <a:rPr lang="tr-TR" smtClean="0"/>
              <a:t>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396706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87264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BEEEA94-4990-401B-9674-76182B082730}" type="datetimeFigureOut">
              <a:rPr lang="tr-TR" smtClean="0"/>
              <a:t>5.02.2018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184388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BEEEA94-4990-401B-9674-76182B082730}" type="datetimeFigureOut">
              <a:rPr lang="tr-TR" smtClean="0"/>
              <a:t>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163469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EEA94-4990-401B-9674-76182B082730}" type="datetimeFigureOut">
              <a:rPr lang="tr-TR" smtClean="0"/>
              <a:t>5.02.2018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135258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118652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BEEEA94-4990-401B-9674-76182B082730}" type="datetimeFigureOut">
              <a:rPr lang="tr-TR" smtClean="0"/>
              <a:t>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34D7E4-501D-4809-A80F-0EC65922689F}" type="slidenum">
              <a:rPr lang="tr-TR" smtClean="0"/>
              <a:t>‹#›</a:t>
            </a:fld>
            <a:endParaRPr lang="tr-TR"/>
          </a:p>
        </p:txBody>
      </p:sp>
    </p:spTree>
    <p:extLst>
      <p:ext uri="{BB962C8B-B14F-4D97-AF65-F5344CB8AC3E}">
        <p14:creationId xmlns:p14="http://schemas.microsoft.com/office/powerpoint/2010/main" val="25608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BEEEA94-4990-401B-9674-76182B082730}" type="datetimeFigureOut">
              <a:rPr lang="tr-TR" smtClean="0"/>
              <a:t>5.02.2018</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534D7E4-501D-4809-A80F-0EC65922689F}" type="slidenum">
              <a:rPr lang="tr-TR" smtClean="0"/>
              <a:t>‹#›</a:t>
            </a:fld>
            <a:endParaRPr lang="tr-TR"/>
          </a:p>
        </p:txBody>
      </p:sp>
    </p:spTree>
    <p:extLst>
      <p:ext uri="{BB962C8B-B14F-4D97-AF65-F5344CB8AC3E}">
        <p14:creationId xmlns:p14="http://schemas.microsoft.com/office/powerpoint/2010/main" val="3158878468"/>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barakli@sakarya.edu.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Analog Elektronik Hafta 1</a:t>
            </a:r>
            <a:endParaRPr lang="tr-TR" dirty="0"/>
          </a:p>
        </p:txBody>
      </p:sp>
      <p:sp>
        <p:nvSpPr>
          <p:cNvPr id="3" name="Alt Başlık 2"/>
          <p:cNvSpPr>
            <a:spLocks noGrp="1"/>
          </p:cNvSpPr>
          <p:nvPr>
            <p:ph type="subTitle" idx="1"/>
          </p:nvPr>
        </p:nvSpPr>
        <p:spPr/>
        <p:txBody>
          <a:bodyPr/>
          <a:lstStyle/>
          <a:p>
            <a:r>
              <a:rPr lang="tr-TR" dirty="0" smtClean="0"/>
              <a:t>Yarıiletkenler</a:t>
            </a:r>
            <a:endParaRPr lang="tr-TR" dirty="0"/>
          </a:p>
        </p:txBody>
      </p:sp>
    </p:spTree>
    <p:extLst>
      <p:ext uri="{BB962C8B-B14F-4D97-AF65-F5344CB8AC3E}">
        <p14:creationId xmlns:p14="http://schemas.microsoft.com/office/powerpoint/2010/main" val="560432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4" y="276314"/>
            <a:ext cx="10353762" cy="970450"/>
          </a:xfrm>
        </p:spPr>
        <p:txBody>
          <a:bodyPr/>
          <a:lstStyle/>
          <a:p>
            <a:r>
              <a:rPr lang="tr-TR" dirty="0" smtClean="0"/>
              <a:t>Güç Kaynağı Devreleri</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617" y="1246764"/>
            <a:ext cx="7508116" cy="323426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037" y="4692532"/>
            <a:ext cx="5629275" cy="2019300"/>
          </a:xfrm>
          <a:prstGeom prst="rect">
            <a:avLst/>
          </a:prstGeom>
        </p:spPr>
      </p:pic>
    </p:spTree>
    <p:extLst>
      <p:ext uri="{BB962C8B-B14F-4D97-AF65-F5344CB8AC3E}">
        <p14:creationId xmlns:p14="http://schemas.microsoft.com/office/powerpoint/2010/main" val="298120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Filtre Tasarımı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4166" y="2284895"/>
            <a:ext cx="4171950" cy="2543175"/>
          </a:xfrm>
        </p:spPr>
      </p:pic>
    </p:spTree>
    <p:extLst>
      <p:ext uri="{BB962C8B-B14F-4D97-AF65-F5344CB8AC3E}">
        <p14:creationId xmlns:p14="http://schemas.microsoft.com/office/powerpoint/2010/main" val="174664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Opamp</a:t>
            </a:r>
            <a:r>
              <a:rPr lang="tr-TR" dirty="0" smtClean="0"/>
              <a:t> Yükselteç Devresi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275" y="2185194"/>
            <a:ext cx="7781925" cy="3152775"/>
          </a:xfrm>
        </p:spPr>
      </p:pic>
    </p:spTree>
    <p:extLst>
      <p:ext uri="{BB962C8B-B14F-4D97-AF65-F5344CB8AC3E}">
        <p14:creationId xmlns:p14="http://schemas.microsoft.com/office/powerpoint/2010/main" val="252556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Analog Elektronik Kullanım Alanlarından Bazıları</a:t>
            </a:r>
            <a:endParaRPr lang="tr-TR" dirty="0"/>
          </a:p>
        </p:txBody>
      </p:sp>
      <p:sp>
        <p:nvSpPr>
          <p:cNvPr id="3" name="İçerik Yer Tutucusu 2"/>
          <p:cNvSpPr>
            <a:spLocks noGrp="1"/>
          </p:cNvSpPr>
          <p:nvPr>
            <p:ph idx="1"/>
          </p:nvPr>
        </p:nvSpPr>
        <p:spPr>
          <a:xfrm>
            <a:off x="913795" y="1732449"/>
            <a:ext cx="10353762" cy="4839267"/>
          </a:xfrm>
        </p:spPr>
        <p:txBody>
          <a:bodyPr>
            <a:normAutofit fontScale="70000" lnSpcReduction="20000"/>
          </a:bodyPr>
          <a:lstStyle/>
          <a:p>
            <a:pPr lvl="0"/>
            <a:r>
              <a:rPr lang="tr-TR" dirty="0" smtClean="0">
                <a:effectLst/>
              </a:rPr>
              <a:t>Buzdolabı</a:t>
            </a:r>
            <a:r>
              <a:rPr lang="tr-TR" dirty="0">
                <a:effectLst/>
              </a:rPr>
              <a:t>, çamaşır makinesi, bulaşık makinesi vb. beyaz eşyalarda değişik parametrelerin ölçülmesi ve süreç denetiminde,</a:t>
            </a:r>
          </a:p>
          <a:p>
            <a:pPr lvl="0"/>
            <a:r>
              <a:rPr lang="tr-TR" dirty="0">
                <a:effectLst/>
              </a:rPr>
              <a:t>Otomobillerde ve diğer araçlarda algılama, denetim ve göstergelerde,</a:t>
            </a:r>
          </a:p>
          <a:p>
            <a:pPr lvl="0"/>
            <a:r>
              <a:rPr lang="tr-TR" dirty="0">
                <a:effectLst/>
              </a:rPr>
              <a:t>Elektrik motoru içeren sistemlerde, motor hızı, açı kontrol uygulamalarda,</a:t>
            </a:r>
          </a:p>
          <a:p>
            <a:pPr lvl="0"/>
            <a:r>
              <a:rPr lang="tr-TR" dirty="0">
                <a:effectLst/>
              </a:rPr>
              <a:t>Fare, klavye, oyun denetçileri vb. Bilgisayar çevre birimlerinde, monitörlerde…</a:t>
            </a:r>
          </a:p>
          <a:p>
            <a:pPr lvl="0"/>
            <a:r>
              <a:rPr lang="tr-TR" dirty="0">
                <a:effectLst/>
              </a:rPr>
              <a:t>Elektronik ajanda, cep bilgisayarları (PDA)</a:t>
            </a:r>
          </a:p>
          <a:p>
            <a:pPr lvl="0"/>
            <a:r>
              <a:rPr lang="tr-TR" dirty="0">
                <a:effectLst/>
              </a:rPr>
              <a:t>Endüstriyel ağlarda düşük maliyetli </a:t>
            </a:r>
            <a:r>
              <a:rPr lang="tr-TR" dirty="0" err="1">
                <a:effectLst/>
              </a:rPr>
              <a:t>denetleyicili</a:t>
            </a:r>
            <a:r>
              <a:rPr lang="tr-TR" dirty="0">
                <a:effectLst/>
              </a:rPr>
              <a:t> bölgesi ağı (CAN),</a:t>
            </a:r>
          </a:p>
          <a:p>
            <a:pPr lvl="0"/>
            <a:r>
              <a:rPr lang="tr-TR" dirty="0">
                <a:effectLst/>
              </a:rPr>
              <a:t>Genel amaçlı seri yol (USB) algılayıcı-güncelleyici arabirimi,</a:t>
            </a:r>
          </a:p>
          <a:p>
            <a:pPr lvl="0"/>
            <a:r>
              <a:rPr lang="tr-TR" dirty="0">
                <a:effectLst/>
              </a:rPr>
              <a:t>Güvenlik Çevre Birimleri: Kızılötesi uzaktan (IR) algılama ve iletişimi,</a:t>
            </a:r>
          </a:p>
          <a:p>
            <a:pPr lvl="0"/>
            <a:r>
              <a:rPr lang="tr-TR" dirty="0">
                <a:effectLst/>
              </a:rPr>
              <a:t>Elektronik Lamba Balastı</a:t>
            </a:r>
          </a:p>
          <a:p>
            <a:pPr lvl="0"/>
            <a:r>
              <a:rPr lang="tr-TR" dirty="0">
                <a:effectLst/>
              </a:rPr>
              <a:t>Anahtarsız uzaktan Kapı açılması: RKE</a:t>
            </a:r>
          </a:p>
          <a:p>
            <a:pPr lvl="0"/>
            <a:r>
              <a:rPr lang="tr-TR" dirty="0">
                <a:effectLst/>
              </a:rPr>
              <a:t>Televizyonlarda uzaktan kumanda, ekran üzerinde ayar ve gösterge birimlerinde</a:t>
            </a:r>
          </a:p>
          <a:p>
            <a:pPr lvl="0"/>
            <a:r>
              <a:rPr lang="tr-TR" dirty="0">
                <a:effectLst/>
              </a:rPr>
              <a:t>Elektronik saatlerde,</a:t>
            </a:r>
          </a:p>
          <a:p>
            <a:pPr lvl="0"/>
            <a:r>
              <a:rPr lang="tr-TR" dirty="0">
                <a:effectLst/>
              </a:rPr>
              <a:t>Cep telefonları içinde ses, görüntü giriş </a:t>
            </a:r>
            <a:r>
              <a:rPr lang="tr-TR" dirty="0" smtClean="0">
                <a:effectLst/>
              </a:rPr>
              <a:t>birimlerinde</a:t>
            </a:r>
          </a:p>
          <a:p>
            <a:pPr lvl="0"/>
            <a:r>
              <a:rPr lang="tr-TR" dirty="0" err="1" smtClean="0">
                <a:effectLst/>
              </a:rPr>
              <a:t>İnvertor</a:t>
            </a:r>
            <a:r>
              <a:rPr lang="tr-TR" dirty="0" smtClean="0">
                <a:effectLst/>
              </a:rPr>
              <a:t>, Güç Kaynakları, Motor Sürücüleri vs. </a:t>
            </a:r>
          </a:p>
          <a:p>
            <a:pPr lvl="0"/>
            <a:r>
              <a:rPr lang="tr-TR" dirty="0" smtClean="0">
                <a:effectLst/>
              </a:rPr>
              <a:t>Saymakla bitmeyecek bir alan</a:t>
            </a:r>
            <a:endParaRPr lang="tr-TR" dirty="0">
              <a:effectLst/>
            </a:endParaRPr>
          </a:p>
        </p:txBody>
      </p:sp>
    </p:spTree>
    <p:extLst>
      <p:ext uri="{BB962C8B-B14F-4D97-AF65-F5344CB8AC3E}">
        <p14:creationId xmlns:p14="http://schemas.microsoft.com/office/powerpoint/2010/main" val="40286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9540" y="177872"/>
            <a:ext cx="11240567" cy="646331"/>
          </a:xfrm>
          <a:prstGeom prst="rect">
            <a:avLst/>
          </a:prstGeom>
        </p:spPr>
        <p:txBody>
          <a:bodyPr wrap="square">
            <a:spAutoFit/>
          </a:bodyPr>
          <a:lstStyle/>
          <a:p>
            <a:pPr algn="just"/>
            <a:r>
              <a:rPr lang="tr-TR" dirty="0" smtClean="0">
                <a:effectLst/>
                <a:latin typeface="Times New Roman" panose="02020603050405020304" pitchFamily="18" charset="0"/>
                <a:ea typeface="Times New Roman" panose="02020603050405020304" pitchFamily="18" charset="0"/>
              </a:rPr>
              <a:t>Analog Elektronik, otomotiv, tıp, endüstri, askeri ve uzay teknolojileri gibi birçok alanda yoğun bir şekilde kullanılmaktadır. Aşağıda farklı endüstriyel alanlar  için elektronik tabanlı bazı örnek ürünler-cihazlar gösterilmiştir</a:t>
            </a:r>
            <a:endParaRPr lang="tr-TR" dirty="0"/>
          </a:p>
        </p:txBody>
      </p:sp>
      <p:pic>
        <p:nvPicPr>
          <p:cNvPr id="21" name="Resim 20"/>
          <p:cNvPicPr>
            <a:picLocks noChangeAspect="1"/>
          </p:cNvPicPr>
          <p:nvPr/>
        </p:nvPicPr>
        <p:blipFill>
          <a:blip r:embed="rId2"/>
          <a:stretch>
            <a:fillRect/>
          </a:stretch>
        </p:blipFill>
        <p:spPr>
          <a:xfrm>
            <a:off x="2267078" y="1197860"/>
            <a:ext cx="7244392" cy="5301509"/>
          </a:xfrm>
          <a:prstGeom prst="rect">
            <a:avLst/>
          </a:prstGeom>
        </p:spPr>
      </p:pic>
    </p:spTree>
    <p:extLst>
      <p:ext uri="{BB962C8B-B14F-4D97-AF65-F5344CB8AC3E}">
        <p14:creationId xmlns:p14="http://schemas.microsoft.com/office/powerpoint/2010/main" val="158358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00762" y="1143285"/>
            <a:ext cx="9390476" cy="4571429"/>
          </a:xfrm>
          <a:prstGeom prst="rect">
            <a:avLst/>
          </a:prstGeom>
        </p:spPr>
      </p:pic>
    </p:spTree>
    <p:extLst>
      <p:ext uri="{BB962C8B-B14F-4D97-AF65-F5344CB8AC3E}">
        <p14:creationId xmlns:p14="http://schemas.microsoft.com/office/powerpoint/2010/main" val="341174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62666" y="157571"/>
            <a:ext cx="6866667" cy="6542857"/>
          </a:xfrm>
          <a:prstGeom prst="rect">
            <a:avLst/>
          </a:prstGeom>
        </p:spPr>
      </p:pic>
    </p:spTree>
    <p:extLst>
      <p:ext uri="{BB962C8B-B14F-4D97-AF65-F5344CB8AC3E}">
        <p14:creationId xmlns:p14="http://schemas.microsoft.com/office/powerpoint/2010/main" val="194988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11520" y="421203"/>
            <a:ext cx="7380952" cy="2323809"/>
          </a:xfrm>
          <a:prstGeom prst="rect">
            <a:avLst/>
          </a:prstGeom>
        </p:spPr>
      </p:pic>
      <p:pic>
        <p:nvPicPr>
          <p:cNvPr id="3" name="Resim 2"/>
          <p:cNvPicPr>
            <a:picLocks noChangeAspect="1"/>
          </p:cNvPicPr>
          <p:nvPr/>
        </p:nvPicPr>
        <p:blipFill>
          <a:blip r:embed="rId3"/>
          <a:stretch>
            <a:fillRect/>
          </a:stretch>
        </p:blipFill>
        <p:spPr>
          <a:xfrm>
            <a:off x="3054377" y="3343946"/>
            <a:ext cx="5895238" cy="2904762"/>
          </a:xfrm>
          <a:prstGeom prst="rect">
            <a:avLst/>
          </a:prstGeom>
        </p:spPr>
      </p:pic>
    </p:spTree>
    <p:extLst>
      <p:ext uri="{BB962C8B-B14F-4D97-AF65-F5344CB8AC3E}">
        <p14:creationId xmlns:p14="http://schemas.microsoft.com/office/powerpoint/2010/main" val="336252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Bölüm 1: Yarıiletkenler: Giriş</a:t>
            </a:r>
            <a:endParaRPr lang="tr-TR" dirty="0"/>
          </a:p>
        </p:txBody>
      </p:sp>
      <p:sp>
        <p:nvSpPr>
          <p:cNvPr id="3" name="İçerik Yer Tutucusu 2"/>
          <p:cNvSpPr>
            <a:spLocks noGrp="1"/>
          </p:cNvSpPr>
          <p:nvPr>
            <p:ph idx="1"/>
          </p:nvPr>
        </p:nvSpPr>
        <p:spPr/>
        <p:txBody>
          <a:bodyPr/>
          <a:lstStyle/>
          <a:p>
            <a:pPr algn="just"/>
            <a:r>
              <a:rPr lang="tr-TR" dirty="0"/>
              <a:t>1940'ların sonlarına doğru yarıiletken </a:t>
            </a:r>
            <a:r>
              <a:rPr lang="tr-TR" dirty="0" err="1"/>
              <a:t>transistörün</a:t>
            </a:r>
            <a:r>
              <a:rPr lang="tr-TR" dirty="0"/>
              <a:t> ortaya çıkmasından sonra, elektronik endüstrisinde çok hızlı gelişmeler olmuştur. Gerçekleşen minyatürleşme sayesinde, daha önceki devrelerde kullanılan tek bir elemanın boyutlarından, binlerce kat daha küçük bir alana, günümüzde komple sistemler sığdırılabilmektedir. Daha önceki yılların vakum tüplü devreleriyle kıyaslandığında, yarıiletken sistemlerin avantajları hemen görülebilir. Daha küçük ve hafif olmaları, ısıtıcı gereksinimi (tüplerde olduğu gibi) veya ısıtıcıdan kaynaklanan kayıpların olmaması, daha verimli olmaları, ısınma süresine gerek duymamaları ve fiziki olarak daha dayanıklı olmaları bu avantajlar arasında sayılabilir. </a:t>
            </a:r>
            <a:endParaRPr lang="tr-TR" dirty="0"/>
          </a:p>
        </p:txBody>
      </p:sp>
    </p:spTree>
    <p:extLst>
      <p:ext uri="{BB962C8B-B14F-4D97-AF65-F5344CB8AC3E}">
        <p14:creationId xmlns:p14="http://schemas.microsoft.com/office/powerpoint/2010/main" val="134405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İçerik</a:t>
            </a:r>
            <a:endParaRPr lang="tr-TR" dirty="0"/>
          </a:p>
        </p:txBody>
      </p:sp>
      <p:sp>
        <p:nvSpPr>
          <p:cNvPr id="5" name="İçerik Yer Tutucusu 4"/>
          <p:cNvSpPr>
            <a:spLocks noGrp="1"/>
          </p:cNvSpPr>
          <p:nvPr>
            <p:ph idx="1"/>
          </p:nvPr>
        </p:nvSpPr>
        <p:spPr/>
        <p:txBody>
          <a:bodyPr/>
          <a:lstStyle/>
          <a:p>
            <a:r>
              <a:rPr lang="tr-TR" dirty="0" smtClean="0"/>
              <a:t>İletişim</a:t>
            </a:r>
          </a:p>
          <a:p>
            <a:r>
              <a:rPr lang="tr-TR" dirty="0" smtClean="0"/>
              <a:t>Dersin Tanıtımı ve İçeriği</a:t>
            </a:r>
          </a:p>
          <a:p>
            <a:r>
              <a:rPr lang="tr-TR" dirty="0" smtClean="0"/>
              <a:t>Yarıiletken Kavramı</a:t>
            </a:r>
            <a:endParaRPr lang="tr-TR" dirty="0"/>
          </a:p>
        </p:txBody>
      </p:sp>
    </p:spTree>
    <p:extLst>
      <p:ext uri="{BB962C8B-B14F-4D97-AF65-F5344CB8AC3E}">
        <p14:creationId xmlns:p14="http://schemas.microsoft.com/office/powerpoint/2010/main" val="328619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İletişim</a:t>
            </a:r>
            <a:endParaRPr lang="tr-TR" dirty="0"/>
          </a:p>
        </p:txBody>
      </p:sp>
      <p:sp>
        <p:nvSpPr>
          <p:cNvPr id="3" name="İçerik Yer Tutucusu 2"/>
          <p:cNvSpPr>
            <a:spLocks noGrp="1"/>
          </p:cNvSpPr>
          <p:nvPr>
            <p:ph idx="1"/>
          </p:nvPr>
        </p:nvSpPr>
        <p:spPr/>
        <p:txBody>
          <a:bodyPr/>
          <a:lstStyle/>
          <a:p>
            <a:r>
              <a:rPr lang="tr-TR" dirty="0" smtClean="0"/>
              <a:t>Dersi Veren Öğretim Üyesi : Yrd. Doç. Dr. Burhan BARAKLI</a:t>
            </a:r>
          </a:p>
          <a:p>
            <a:r>
              <a:rPr lang="tr-TR" dirty="0" smtClean="0"/>
              <a:t>Mail Adresi : </a:t>
            </a:r>
            <a:r>
              <a:rPr lang="tr-TR" dirty="0" smtClean="0">
                <a:hlinkClick r:id="rId2"/>
              </a:rPr>
              <a:t>barakli@sakarya.edu.tr</a:t>
            </a:r>
            <a:endParaRPr lang="tr-TR" dirty="0" smtClean="0"/>
          </a:p>
          <a:p>
            <a:r>
              <a:rPr lang="tr-TR" dirty="0" smtClean="0"/>
              <a:t>Sakarya Üniversitesi Mühendislik Fakültesi Elektrik Elektronik Müh. </a:t>
            </a:r>
            <a:r>
              <a:rPr lang="tr-TR" dirty="0"/>
              <a:t>M6 Binası Kat:3 6305 </a:t>
            </a:r>
            <a:r>
              <a:rPr lang="tr-TR" dirty="0" err="1"/>
              <a:t>nolu</a:t>
            </a:r>
            <a:r>
              <a:rPr lang="tr-TR" dirty="0"/>
              <a:t> oda</a:t>
            </a:r>
          </a:p>
          <a:p>
            <a:pPr marL="36900" indent="0">
              <a:buNone/>
            </a:pPr>
            <a:endParaRPr lang="tr-TR" dirty="0"/>
          </a:p>
        </p:txBody>
      </p:sp>
    </p:spTree>
    <p:extLst>
      <p:ext uri="{BB962C8B-B14F-4D97-AF65-F5344CB8AC3E}">
        <p14:creationId xmlns:p14="http://schemas.microsoft.com/office/powerpoint/2010/main" val="148739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Değerlendirme Sistemi</a:t>
            </a:r>
            <a:endParaRPr lang="tr-TR" dirty="0"/>
          </a:p>
        </p:txBody>
      </p:sp>
      <p:pic>
        <p:nvPicPr>
          <p:cNvPr id="4" name="İçerik Yer Tutucusu 3"/>
          <p:cNvPicPr>
            <a:picLocks noGrp="1" noChangeAspect="1"/>
          </p:cNvPicPr>
          <p:nvPr>
            <p:ph idx="1"/>
          </p:nvPr>
        </p:nvPicPr>
        <p:blipFill>
          <a:blip r:embed="rId2"/>
          <a:stretch>
            <a:fillRect/>
          </a:stretch>
        </p:blipFill>
        <p:spPr>
          <a:xfrm>
            <a:off x="1943618" y="1823486"/>
            <a:ext cx="8295238" cy="3876190"/>
          </a:xfrm>
          <a:prstGeom prst="rect">
            <a:avLst/>
          </a:prstGeom>
        </p:spPr>
      </p:pic>
    </p:spTree>
    <p:extLst>
      <p:ext uri="{BB962C8B-B14F-4D97-AF65-F5344CB8AC3E}">
        <p14:creationId xmlns:p14="http://schemas.microsoft.com/office/powerpoint/2010/main" val="234378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Dersin Amacı ve İçeriği</a:t>
            </a:r>
            <a:endParaRPr lang="tr-TR" dirty="0"/>
          </a:p>
        </p:txBody>
      </p:sp>
      <p:pic>
        <p:nvPicPr>
          <p:cNvPr id="4" name="İçerik Yer Tutucusu 3"/>
          <p:cNvPicPr>
            <a:picLocks noGrp="1" noChangeAspect="1"/>
          </p:cNvPicPr>
          <p:nvPr>
            <p:ph idx="1"/>
          </p:nvPr>
        </p:nvPicPr>
        <p:blipFill>
          <a:blip r:embed="rId2"/>
          <a:stretch>
            <a:fillRect/>
          </a:stretch>
        </p:blipFill>
        <p:spPr>
          <a:xfrm>
            <a:off x="2176952" y="2856819"/>
            <a:ext cx="7828571" cy="1809524"/>
          </a:xfrm>
          <a:prstGeom prst="rect">
            <a:avLst/>
          </a:prstGeom>
        </p:spPr>
      </p:pic>
    </p:spTree>
    <p:extLst>
      <p:ext uri="{BB962C8B-B14F-4D97-AF65-F5344CB8AC3E}">
        <p14:creationId xmlns:p14="http://schemas.microsoft.com/office/powerpoint/2010/main" val="108970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Dersin İçeriği</a:t>
            </a:r>
            <a:endParaRPr lang="tr-TR" dirty="0"/>
          </a:p>
        </p:txBody>
      </p:sp>
      <p:sp>
        <p:nvSpPr>
          <p:cNvPr id="3" name="İçerik Yer Tutucusu 2"/>
          <p:cNvSpPr>
            <a:spLocks noGrp="1"/>
          </p:cNvSpPr>
          <p:nvPr>
            <p:ph idx="1"/>
          </p:nvPr>
        </p:nvSpPr>
        <p:spPr/>
        <p:txBody>
          <a:bodyPr/>
          <a:lstStyle/>
          <a:p>
            <a:r>
              <a:rPr lang="tr-TR" dirty="0" smtClean="0"/>
              <a:t>Atom ve Yarıiletken Kavramı</a:t>
            </a:r>
          </a:p>
          <a:p>
            <a:r>
              <a:rPr lang="tr-TR" dirty="0" smtClean="0"/>
              <a:t>P ve N tipi Yarıiletkenler</a:t>
            </a:r>
          </a:p>
          <a:p>
            <a:r>
              <a:rPr lang="tr-TR" dirty="0" smtClean="0"/>
              <a:t>Diyot ve Diyot Çeşitleri</a:t>
            </a:r>
          </a:p>
          <a:p>
            <a:r>
              <a:rPr lang="tr-TR" dirty="0" smtClean="0"/>
              <a:t>Doğrultucular</a:t>
            </a:r>
          </a:p>
          <a:p>
            <a:r>
              <a:rPr lang="tr-TR" dirty="0" smtClean="0"/>
              <a:t>BJT (Transistor) </a:t>
            </a:r>
          </a:p>
          <a:p>
            <a:r>
              <a:rPr lang="tr-TR" dirty="0" smtClean="0"/>
              <a:t>FET ve </a:t>
            </a:r>
            <a:r>
              <a:rPr lang="tr-TR" dirty="0" err="1" smtClean="0"/>
              <a:t>Mosfet</a:t>
            </a:r>
            <a:endParaRPr lang="tr-TR" dirty="0" smtClean="0"/>
          </a:p>
          <a:p>
            <a:r>
              <a:rPr lang="tr-TR" dirty="0" err="1" smtClean="0"/>
              <a:t>Opamp</a:t>
            </a:r>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332815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Bazı Örnekler-DC Sinyal Yükselteci</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1390" y="2037691"/>
            <a:ext cx="5810250" cy="3362325"/>
          </a:xfrm>
        </p:spPr>
      </p:pic>
    </p:spTree>
    <p:extLst>
      <p:ext uri="{BB962C8B-B14F-4D97-AF65-F5344CB8AC3E}">
        <p14:creationId xmlns:p14="http://schemas.microsoft.com/office/powerpoint/2010/main" val="293267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 Sinyal Yükselteci</a:t>
            </a:r>
            <a:endParaRPr lang="tr-TR" dirty="0"/>
          </a:p>
        </p:txBody>
      </p:sp>
      <p:pic>
        <p:nvPicPr>
          <p:cNvPr id="4" name="İçerik Yer Tutucusu 3"/>
          <p:cNvPicPr>
            <a:picLocks noGrp="1" noChangeAspect="1"/>
          </p:cNvPicPr>
          <p:nvPr>
            <p:ph idx="1"/>
          </p:nvPr>
        </p:nvPicPr>
        <p:blipFill>
          <a:blip r:embed="rId2"/>
          <a:stretch>
            <a:fillRect/>
          </a:stretch>
        </p:blipFill>
        <p:spPr>
          <a:xfrm>
            <a:off x="2400654" y="1731963"/>
            <a:ext cx="7381167" cy="4059237"/>
          </a:xfrm>
          <a:prstGeom prst="rect">
            <a:avLst/>
          </a:prstGeom>
        </p:spPr>
      </p:pic>
    </p:spTree>
    <p:extLst>
      <p:ext uri="{BB962C8B-B14F-4D97-AF65-F5344CB8AC3E}">
        <p14:creationId xmlns:p14="http://schemas.microsoft.com/office/powerpoint/2010/main" val="165834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4" y="481413"/>
            <a:ext cx="10353762" cy="970450"/>
          </a:xfrm>
        </p:spPr>
        <p:txBody>
          <a:bodyPr/>
          <a:lstStyle/>
          <a:p>
            <a:r>
              <a:rPr lang="tr-TR" dirty="0" smtClean="0"/>
              <a:t>Güç Kaynağı Devreleri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5448" y="2642064"/>
            <a:ext cx="5343525" cy="2057400"/>
          </a:xfrm>
        </p:spPr>
      </p:pic>
    </p:spTree>
    <p:extLst>
      <p:ext uri="{BB962C8B-B14F-4D97-AF65-F5344CB8AC3E}">
        <p14:creationId xmlns:p14="http://schemas.microsoft.com/office/powerpoint/2010/main" val="3002446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blet">
  <a:themeElements>
    <a:clrScheme name="Tablet">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Tablet">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blet">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TM04033929[[fn=Tablet]]</Template>
  <TotalTime>79</TotalTime>
  <Words>367</Words>
  <Application>Microsoft Office PowerPoint</Application>
  <PresentationFormat>Geniş ekran</PresentationFormat>
  <Paragraphs>46</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Calisto MT</vt:lpstr>
      <vt:lpstr>Times New Roman</vt:lpstr>
      <vt:lpstr>Trebuchet MS</vt:lpstr>
      <vt:lpstr>Wingdings 2</vt:lpstr>
      <vt:lpstr>Tablet</vt:lpstr>
      <vt:lpstr>Analog Elektronik Hafta 1</vt:lpstr>
      <vt:lpstr>İçerik</vt:lpstr>
      <vt:lpstr>İletişim</vt:lpstr>
      <vt:lpstr>Değerlendirme Sistemi</vt:lpstr>
      <vt:lpstr>Dersin Amacı ve İçeriği</vt:lpstr>
      <vt:lpstr>Dersin İçeriği</vt:lpstr>
      <vt:lpstr>Bazı Örnekler-DC Sinyal Yükselteci</vt:lpstr>
      <vt:lpstr>AC Sinyal Yükselteci</vt:lpstr>
      <vt:lpstr>Güç Kaynağı Devreleri</vt:lpstr>
      <vt:lpstr>Güç Kaynağı Devreleri</vt:lpstr>
      <vt:lpstr>Filtre Tasarımı</vt:lpstr>
      <vt:lpstr>Opamp Yükselteç Devresi</vt:lpstr>
      <vt:lpstr>Analog Elektronik Kullanım Alanlarından Bazıları</vt:lpstr>
      <vt:lpstr>PowerPoint Sunusu</vt:lpstr>
      <vt:lpstr>PowerPoint Sunusu</vt:lpstr>
      <vt:lpstr>PowerPoint Sunusu</vt:lpstr>
      <vt:lpstr>PowerPoint Sunusu</vt:lpstr>
      <vt:lpstr>Bölüm 1: Yarıiletkenler: Giriş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Analog Elektronik Hafta 1</dc:title>
  <dc:creator>Windows Kullanıcısı</dc:creator>
  <cp:lastModifiedBy>Windows Kullanıcısı</cp:lastModifiedBy>
  <cp:revision>34</cp:revision>
  <dcterms:created xsi:type="dcterms:W3CDTF">2018-02-04T14:44:35Z</dcterms:created>
  <dcterms:modified xsi:type="dcterms:W3CDTF">2018-02-05T08:29:52Z</dcterms:modified>
</cp:coreProperties>
</file>